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notesSlide12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9.png" ContentType="image/png"/>
  <Override PartName="/ppt/media/image7.png" ContentType="image/png"/>
  <Override PartName="/ppt/media/image2.png" ContentType="image/png"/>
  <Override PartName="/ppt/media/image8.png" ContentType="image/png"/>
  <Override PartName="/ppt/media/image1.jpeg" ContentType="image/jpeg"/>
  <Override PartName="/ppt/media/image6.png" ContentType="image/png"/>
  <Override PartName="/ppt/media/image3.png" ContentType="image/png"/>
  <Override PartName="/ppt/media/image4.png" ContentType="image/png"/>
  <Override PartName="/ppt/media/image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3110" spc="-1" strike="noStrike">
                <a:latin typeface="Arial"/>
              </a:rPr>
              <a:t>Click to move the slide</a:t>
            </a:r>
            <a:endParaRPr b="0" lang="en-US" sz="311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5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40" spc="-1" strike="noStrike">
                <a:latin typeface="Arial"/>
              </a:rPr>
              <a:t>Click to edit the notes format</a:t>
            </a:r>
            <a:endParaRPr b="0" lang="en-US" sz="264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39884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39884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2B30E91-79E9-49FB-9809-B1A962C4772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1107000" y="812520"/>
            <a:ext cx="5345280" cy="4008960"/>
          </a:xfrm>
          <a:prstGeom prst="rect">
            <a:avLst/>
          </a:prstGeom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40" spc="-1" strike="noStrike">
                <a:latin typeface="Arial"/>
              </a:rPr>
              <a:t>Curiosity what makes a hike popular</a:t>
            </a:r>
            <a:endParaRPr b="0" lang="en-US" sz="264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40" spc="-1" strike="noStrike">
                <a:latin typeface="Arial"/>
              </a:rPr>
              <a:t>Use case: hiking planners</a:t>
            </a:r>
            <a:endParaRPr b="0" lang="en-US" sz="2640" spc="-1" strike="noStrike">
              <a:latin typeface="Arial"/>
            </a:endParaRPr>
          </a:p>
          <a:p>
            <a:endParaRPr b="0" lang="en-US" sz="2640" spc="-1" strike="noStrike">
              <a:latin typeface="Arial"/>
            </a:endParaRPr>
          </a:p>
          <a:p>
            <a:endParaRPr b="0" lang="en-US" sz="264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640" spc="-1" strike="noStrike">
                <a:latin typeface="Arial"/>
              </a:rPr>
              <a:t>Slight R^2</a:t>
            </a:r>
            <a:endParaRPr b="0" lang="en-US" sz="2640" spc="-1" strike="noStrike">
              <a:latin typeface="Arial"/>
            </a:endParaRPr>
          </a:p>
          <a:p>
            <a:endParaRPr b="0" lang="en-US" sz="2640" spc="-1" strike="noStrike">
              <a:latin typeface="Arial"/>
            </a:endParaRPr>
          </a:p>
          <a:p>
            <a:r>
              <a:rPr b="0" lang="en-US" sz="2640" spc="-1" strike="noStrike">
                <a:latin typeface="Arial"/>
              </a:rPr>
              <a:t>L1 Elastic = Mostly Ridge Regression, a little bit of lasso </a:t>
            </a:r>
            <a:endParaRPr b="0" lang="en-US" sz="264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prstGeom prst="rect">
            <a:avLst/>
          </a:prstGeom>
        </p:spPr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640" spc="-1" strike="noStrike">
                <a:latin typeface="Arial"/>
              </a:rPr>
              <a:t>Not great</a:t>
            </a:r>
            <a:endParaRPr b="0" lang="en-US" sz="2640" spc="-1" strike="noStrike">
              <a:latin typeface="Arial"/>
            </a:endParaRPr>
          </a:p>
          <a:p>
            <a:r>
              <a:rPr b="0" lang="en-US" sz="2640" spc="-1" strike="noStrike">
                <a:latin typeface="Arial"/>
              </a:rPr>
              <a:t>Gap between train and test R</a:t>
            </a:r>
            <a:r>
              <a:rPr b="0" lang="en-US" sz="2639" spc="-1" strike="noStrike" baseline="33000">
                <a:latin typeface="Arial"/>
              </a:rPr>
              <a:t>2</a:t>
            </a:r>
            <a:endParaRPr b="0" lang="en-US" sz="2640" spc="-1" strike="noStrike">
              <a:latin typeface="Arial"/>
            </a:endParaRPr>
          </a:p>
          <a:p>
            <a:r>
              <a:rPr b="0" lang="en-US" sz="2640" spc="-1" strike="noStrike">
                <a:latin typeface="Arial"/>
              </a:rPr>
              <a:t>Missing features</a:t>
            </a:r>
            <a:endParaRPr b="0" lang="en-US" sz="2640" spc="-1" strike="noStrike">
              <a:latin typeface="Arial"/>
            </a:endParaRPr>
          </a:p>
          <a:p>
            <a:r>
              <a:rPr b="0" lang="en-US" sz="2640" spc="-1" strike="noStrike">
                <a:latin typeface="Arial"/>
              </a:rPr>
              <a:t>Rating only represents people who take the time to go online afterward, know of the website, then vote. Pro or novice hiker?</a:t>
            </a:r>
            <a:endParaRPr b="0" lang="en-US" sz="2640" spc="-1" strike="noStrike">
              <a:latin typeface="Arial"/>
            </a:endParaRPr>
          </a:p>
          <a:p>
            <a:endParaRPr b="0" lang="en-US" sz="264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prstGeom prst="rect">
            <a:avLst/>
          </a:prstGeom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50000"/>
              </a:lnSpc>
              <a:spcAft>
                <a:spcPts val="850"/>
              </a:spcAft>
            </a:pPr>
            <a:r>
              <a:rPr b="0" lang="en-US" sz="2000" spc="-1" strike="noStrike">
                <a:latin typeface="Arial"/>
              </a:rPr>
              <a:t>Pop on given day: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Weather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Day of week / holiday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Time of year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640" spc="-1" strike="noStrike">
                <a:latin typeface="Arial"/>
              </a:rPr>
              <a:t>Consider cooler shapes (split could be a lightning bolt?) Modeling could be recycling arrows.</a:t>
            </a:r>
            <a:endParaRPr b="0" lang="en-US" sz="2640" spc="-1" strike="noStrike">
              <a:latin typeface="Arial"/>
            </a:endParaRPr>
          </a:p>
          <a:p>
            <a:r>
              <a:rPr b="0" lang="en-US" sz="2640" spc="-1" strike="noStrike">
                <a:latin typeface="Arial"/>
              </a:rPr>
              <a:t>Evaluate could be a paper</a:t>
            </a:r>
            <a:endParaRPr b="0" lang="en-US" sz="264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prstGeom prst="rect">
            <a:avLst/>
          </a:prstGeom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40" spc="-1" strike="noStrike">
                <a:latin typeface="Arial"/>
              </a:rPr>
              <a:t>Non-profit advocacy group</a:t>
            </a:r>
            <a:endParaRPr b="0" lang="en-US" sz="264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40" spc="-1" strike="noStrike">
                <a:latin typeface="Arial"/>
              </a:rPr>
              <a:t>Database: hiking descriptions, characteristics</a:t>
            </a:r>
            <a:endParaRPr b="0" lang="en-US" sz="264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40" spc="-1" strike="noStrike">
                <a:latin typeface="Arial"/>
              </a:rPr>
              <a:t>Hiker interaction: voting and trip reports</a:t>
            </a:r>
            <a:endParaRPr b="0" lang="en-US" sz="264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prstGeom prst="rect">
            <a:avLst/>
          </a:prstGeom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640" spc="-1" strike="noStrike">
                <a:latin typeface="Arial"/>
              </a:rPr>
              <a:t>Main page of website</a:t>
            </a:r>
            <a:endParaRPr b="0" lang="en-US" sz="2640" spc="-1" strike="noStrike">
              <a:latin typeface="Arial"/>
            </a:endParaRPr>
          </a:p>
          <a:p>
            <a:r>
              <a:rPr b="0" lang="en-US" sz="2640" spc="-1" strike="noStrike">
                <a:latin typeface="Arial"/>
              </a:rPr>
              <a:t>Looks good</a:t>
            </a:r>
            <a:endParaRPr b="0" lang="en-US" sz="264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prstGeom prst="rect">
            <a:avLst/>
          </a:prstGeom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40" spc="-1" strike="noStrike">
                <a:latin typeface="Arial"/>
              </a:rPr>
              <a:t>Scraped into workable table</a:t>
            </a:r>
            <a:endParaRPr b="0" lang="en-US" sz="264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40" spc="-1" strike="noStrike">
                <a:latin typeface="Arial"/>
              </a:rPr>
              <a:t>Cut some variables</a:t>
            </a:r>
            <a:endParaRPr b="0" lang="en-US" sz="264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40" spc="-1" strike="noStrike">
                <a:latin typeface="Arial"/>
              </a:rPr>
              <a:t>Cleaning</a:t>
            </a:r>
            <a:endParaRPr b="0" lang="en-US" sz="2640" spc="-1" strike="noStrike"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40" spc="-1" strike="noStrike">
                <a:latin typeface="Arial"/>
              </a:rPr>
              <a:t>Missing values</a:t>
            </a:r>
            <a:endParaRPr b="0" lang="en-US" sz="2640" spc="-1" strike="noStrike"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40" spc="-1" strike="noStrike">
                <a:latin typeface="Arial"/>
              </a:rPr>
              <a:t>Incorrectly populated</a:t>
            </a:r>
            <a:endParaRPr b="0" lang="en-US" sz="2640" spc="-1" strike="noStrike"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40" spc="-1" strike="noStrike">
                <a:latin typeface="Arial"/>
              </a:rPr>
              <a:t>Duplicates flowing other fields</a:t>
            </a:r>
            <a:endParaRPr b="0" lang="en-US" sz="2640" spc="-1" strike="noStrike"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40" spc="-1" strike="noStrike">
                <a:latin typeface="Arial"/>
              </a:rPr>
              <a:t>One way vs round trip</a:t>
            </a:r>
            <a:endParaRPr b="0" lang="en-US" sz="264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40" spc="-1" strike="noStrike">
                <a:latin typeface="Arial"/>
              </a:rPr>
              <a:t>Final set down to &lt; 30% of total hikes</a:t>
            </a:r>
            <a:endParaRPr b="0" lang="en-US" sz="264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prstGeom prst="rect">
            <a:avLst/>
          </a:prstGeom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640" spc="-1" strike="noStrike">
                <a:latin typeface="Arial"/>
              </a:rPr>
              <a:t>Consider cooler shapes (split could be a lightning bolt?) Modeling could be recycling arrows.</a:t>
            </a:r>
            <a:endParaRPr b="0" lang="en-US" sz="2640" spc="-1" strike="noStrike">
              <a:latin typeface="Arial"/>
            </a:endParaRPr>
          </a:p>
          <a:p>
            <a:r>
              <a:rPr b="0" lang="en-US" sz="2640" spc="-1" strike="noStrike">
                <a:latin typeface="Arial"/>
              </a:rPr>
              <a:t>Evaluate could be a paper</a:t>
            </a:r>
            <a:endParaRPr b="0" lang="en-US" sz="264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prstGeom prst="rect">
            <a:avLst/>
          </a:prstGeom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640" spc="-1" strike="noStrike">
                <a:latin typeface="Arial"/>
              </a:rPr>
              <a:t>Different Scales → Standardization (mean of 0 and std dev of 1)</a:t>
            </a:r>
            <a:endParaRPr b="0" lang="en-US" sz="264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prstGeom prst="rect">
            <a:avLst/>
          </a:prstGeom>
        </p:spPr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640" spc="-1" strike="noStrike">
                <a:latin typeface="Arial"/>
              </a:rPr>
              <a:t>One-Hot Encoding</a:t>
            </a:r>
            <a:endParaRPr b="0" lang="en-US" sz="264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prstGeom prst="rect">
            <a:avLst/>
          </a:prstGeom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640" spc="-1" strike="noStrike">
                <a:latin typeface="Arial"/>
              </a:rPr>
              <a:t>Consider cooler shapes (split could be a lightning bolt?) Modeling could be recycling arrows.</a:t>
            </a:r>
            <a:endParaRPr b="0" lang="en-US" sz="2640" spc="-1" strike="noStrike">
              <a:latin typeface="Arial"/>
            </a:endParaRPr>
          </a:p>
          <a:p>
            <a:r>
              <a:rPr b="0" lang="en-US" sz="2640" spc="-1" strike="noStrike">
                <a:latin typeface="Arial"/>
              </a:rPr>
              <a:t>Evaluate could be a paper</a:t>
            </a:r>
            <a:endParaRPr b="0" lang="en-US" sz="264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228480"/>
            <a:ext cx="907164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228480"/>
            <a:ext cx="442692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228480"/>
            <a:ext cx="442692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228480"/>
            <a:ext cx="292068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228480"/>
            <a:ext cx="292068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228480"/>
            <a:ext cx="292068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64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64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64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64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90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64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3228480"/>
            <a:ext cx="442692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64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64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2680" y="3228480"/>
            <a:ext cx="442692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4000" y="3228480"/>
            <a:ext cx="907164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3228480"/>
            <a:ext cx="907164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04000" y="3228480"/>
            <a:ext cx="442692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52680" y="3228480"/>
            <a:ext cx="442692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4000" y="3228480"/>
            <a:ext cx="292068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571200" y="3228480"/>
            <a:ext cx="292068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638040" y="3228480"/>
            <a:ext cx="292068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64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64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64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90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64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228480"/>
            <a:ext cx="442692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64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228480"/>
            <a:ext cx="442692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11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228480"/>
            <a:ext cx="9071640" cy="173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2FDC806E-D6AD-44F6-8FF3-EC222540365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3110" spc="-1" strike="noStrike">
                <a:latin typeface="Arial"/>
              </a:rPr>
              <a:t>Click to edit the title text format</a:t>
            </a:r>
            <a:endParaRPr b="0" lang="en-US" sz="311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64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Click to edit the outline text format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latin typeface="Arial"/>
              </a:rPr>
              <a:t>Second Outline Level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spcAft>
                <a:spcPts val="63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Aft>
                <a:spcPts val="422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latin typeface="Arial"/>
              </a:rPr>
              <a:t>Fourth Outline Level</a:t>
            </a:r>
            <a:endParaRPr b="0" lang="en-US" sz="1500" spc="-1" strike="noStrike">
              <a:latin typeface="Arial"/>
            </a:endParaRPr>
          </a:p>
          <a:p>
            <a:pPr lvl="4" marL="2160000" indent="-216000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Fifth Outline Level</a:t>
            </a:r>
            <a:endParaRPr b="0" lang="en-US" sz="1500" spc="-1" strike="noStrike">
              <a:latin typeface="Arial"/>
            </a:endParaRPr>
          </a:p>
          <a:p>
            <a:pPr lvl="5" marL="2592000" indent="-216000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Sixth Outline Level</a:t>
            </a:r>
            <a:endParaRPr b="0" lang="en-US" sz="1500" spc="-1" strike="noStrike">
              <a:latin typeface="Arial"/>
            </a:endParaRPr>
          </a:p>
          <a:p>
            <a:pPr lvl="6" marL="3024000" indent="-216000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Seventh Outline Level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27720" y="5454000"/>
            <a:ext cx="2348280" cy="3909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447360" y="5454000"/>
            <a:ext cx="3195000" cy="39096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7587720" y="5441040"/>
            <a:ext cx="2348280" cy="390960"/>
          </a:xfrm>
          <a:prstGeom prst="rect">
            <a:avLst/>
          </a:prstGeom>
        </p:spPr>
        <p:txBody>
          <a:bodyPr lIns="0" rIns="0" tIns="0" bIns="0"/>
          <a:p>
            <a:pPr algn="r"/>
            <a:fld id="{1D246212-36FC-4807-A9B5-255BAB7846C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4469040"/>
            <a:ext cx="9071640" cy="866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2400" spc="-1" strike="noStrike">
                <a:latin typeface="Arial"/>
              </a:rPr>
              <a:t>Spencer Tollefson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October 12, 2018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504360" y="1829160"/>
            <a:ext cx="9071640" cy="2011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5400" spc="-1" strike="noStrike">
                <a:latin typeface="Arial"/>
              </a:rPr>
              <a:t>Predicting a Hike’s Popularity</a:t>
            </a:r>
            <a:endParaRPr b="0" lang="en-US" sz="5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504000" y="225720"/>
            <a:ext cx="9071640" cy="9468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110" spc="-1" strike="noStrike">
                <a:latin typeface="Arial"/>
              </a:rPr>
              <a:t>Results</a:t>
            </a:r>
            <a:endParaRPr b="0" lang="en-US" sz="3110" spc="-1" strike="noStrike"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504000" y="1326600"/>
            <a:ext cx="4068000" cy="23310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Best model incorporated a 2</a:t>
            </a:r>
            <a:r>
              <a:rPr b="0" lang="en-US" sz="2200" spc="-1" strike="noStrike" baseline="101000">
                <a:latin typeface="Arial"/>
              </a:rPr>
              <a:t>nd</a:t>
            </a:r>
            <a:r>
              <a:rPr b="0" lang="en-US" sz="2200" spc="-1" strike="noStrike">
                <a:latin typeface="Arial"/>
              </a:rPr>
              <a:t> </a:t>
            </a:r>
            <a:r>
              <a:rPr b="0" lang="en-US" sz="2200" spc="-1" strike="noStrike">
                <a:latin typeface="Arial"/>
              </a:rPr>
              <a:t>degree polynomial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Regularization improved further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Provides insight, but not much </a:t>
            </a:r>
            <a:r>
              <a:rPr b="1" lang="en-US" sz="2200" spc="-1" strike="noStrike">
                <a:latin typeface="Arial"/>
              </a:rPr>
              <a:t>predictive value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150" name="Table 3"/>
          <p:cNvGraphicFramePr/>
          <p:nvPr/>
        </p:nvGraphicFramePr>
        <p:xfrm>
          <a:off x="5512680" y="1326600"/>
          <a:ext cx="4088520" cy="2331000"/>
        </p:xfrm>
        <a:graphic>
          <a:graphicData uri="http://schemas.openxmlformats.org/drawingml/2006/table">
            <a:tbl>
              <a:tblPr/>
              <a:tblGrid>
                <a:gridCol w="1912320"/>
                <a:gridCol w="772200"/>
                <a:gridCol w="1620000"/>
              </a:tblGrid>
              <a:tr h="592920">
                <a:tc>
                  <a:txBody>
                    <a:bodyPr lIns="90000" rIns="90000" tIns="46800" bIns="46800" anchor="b"/>
                    <a:p>
                      <a:pPr algn="ctr"/>
                      <a:r>
                        <a:rPr b="1" lang="en-US" sz="1400" spc="-1" strike="noStrike">
                          <a:latin typeface="Arial"/>
                        </a:rPr>
                        <a:t>Regularization Model</a:t>
                      </a:r>
                      <a:endParaRPr b="1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b"/>
                    <a:p>
                      <a:pPr algn="ctr"/>
                      <a:r>
                        <a:rPr b="1" lang="en-US" sz="1400" spc="-1" strike="noStrike">
                          <a:latin typeface="Arial"/>
                        </a:rPr>
                        <a:t>Test R</a:t>
                      </a:r>
                      <a:r>
                        <a:rPr b="1" lang="en-US" sz="1400" spc="-1" strike="noStrike" baseline="33000">
                          <a:latin typeface="Arial"/>
                        </a:rPr>
                        <a:t>2 </a:t>
                      </a:r>
                      <a:r>
                        <a:rPr b="1" lang="en-US" sz="1400" spc="-1" strike="noStrike">
                          <a:latin typeface="Arial"/>
                        </a:rPr>
                        <a:t>Score</a:t>
                      </a:r>
                      <a:endParaRPr b="1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b"/>
                    <a:p>
                      <a:pPr algn="ctr"/>
                      <a:r>
                        <a:rPr b="1" lang="en-US" sz="1400" spc="-1" strike="noStrike">
                          <a:latin typeface="Arial"/>
                        </a:rPr>
                        <a:t>Test/Train R</a:t>
                      </a:r>
                      <a:r>
                        <a:rPr b="1" lang="en-US" sz="1400" spc="-1" strike="noStrike" baseline="33000">
                          <a:latin typeface="Arial"/>
                        </a:rPr>
                        <a:t>2</a:t>
                      </a:r>
                      <a:r>
                        <a:rPr b="1" lang="en-US" sz="1400" spc="-1" strike="noStrike">
                          <a:latin typeface="Arial"/>
                        </a:rPr>
                        <a:t> Difference</a:t>
                      </a:r>
                      <a:endParaRPr b="1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78520">
                <a:tc>
                  <a:txBody>
                    <a:bodyPr lIns="90000" rIns="90000" tIns="46800" bIns="46800" anchor="b"/>
                    <a:p>
                      <a:r>
                        <a:rPr b="0" lang="en-US" sz="1400" spc="-1" strike="noStrike">
                          <a:latin typeface="Arial"/>
                        </a:rPr>
                        <a:t>Lasso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b"/>
                    <a:p>
                      <a:r>
                        <a:rPr b="0" lang="en-US" sz="1400" spc="-1" strike="noStrike">
                          <a:latin typeface="Arial"/>
                        </a:rPr>
                        <a:t>.17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b"/>
                    <a:p>
                      <a:r>
                        <a:rPr b="0" lang="en-US" sz="1400" spc="-1" strike="noStrike">
                          <a:latin typeface="Arial"/>
                        </a:rPr>
                        <a:t>.06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78520">
                <a:tc>
                  <a:txBody>
                    <a:bodyPr lIns="90000" rIns="90000" tIns="46800" bIns="46800" anchor="b"/>
                    <a:p>
                      <a:r>
                        <a:rPr b="0" lang="en-US" sz="1400" spc="-1" strike="noStrike">
                          <a:latin typeface="Arial"/>
                        </a:rPr>
                        <a:t>Ridge Regression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b"/>
                    <a:p>
                      <a:r>
                        <a:rPr b="0" lang="en-US" sz="1400" spc="-1" strike="noStrike">
                          <a:latin typeface="Arial"/>
                        </a:rPr>
                        <a:t>.17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b"/>
                    <a:p>
                      <a:r>
                        <a:rPr b="0" lang="en-US" sz="1400" spc="-1" strike="noStrike">
                          <a:latin typeface="Arial"/>
                        </a:rPr>
                        <a:t>.17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81040">
                <a:tc>
                  <a:txBody>
                    <a:bodyPr lIns="90000" rIns="90000" tIns="46800" bIns="46800" anchor="b"/>
                    <a:p>
                      <a:r>
                        <a:rPr b="0" lang="en-US" sz="1400" spc="-1" strike="noStrike">
                          <a:latin typeface="Arial"/>
                        </a:rPr>
                        <a:t>Elastic Net (L1 = 0.1)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b"/>
                    <a:p>
                      <a:r>
                        <a:rPr b="0" lang="en-US" sz="1400" spc="-1" strike="noStrike">
                          <a:latin typeface="Arial"/>
                        </a:rPr>
                        <a:t>.22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b"/>
                    <a:p>
                      <a:r>
                        <a:rPr b="0" lang="en-US" sz="1400" spc="-1" strike="noStrike">
                          <a:latin typeface="Arial"/>
                        </a:rPr>
                        <a:t>.04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51" name="CustomShape 4"/>
          <p:cNvSpPr/>
          <p:nvPr/>
        </p:nvSpPr>
        <p:spPr>
          <a:xfrm>
            <a:off x="5486400" y="3108960"/>
            <a:ext cx="4330440" cy="548280"/>
          </a:xfrm>
          <a:custGeom>
            <a:avLst/>
            <a:gdLst/>
            <a:ahLst/>
            <a:rect l="0" t="0" r="r" b="b"/>
            <a:pathLst>
              <a:path w="12031" h="1525">
                <a:moveTo>
                  <a:pt x="254" y="0"/>
                </a:moveTo>
                <a:cubicBezTo>
                  <a:pt x="127" y="0"/>
                  <a:pt x="0" y="127"/>
                  <a:pt x="0" y="254"/>
                </a:cubicBezTo>
                <a:lnTo>
                  <a:pt x="0" y="1270"/>
                </a:lnTo>
                <a:cubicBezTo>
                  <a:pt x="0" y="1397"/>
                  <a:pt x="127" y="1524"/>
                  <a:pt x="254" y="1524"/>
                </a:cubicBezTo>
                <a:lnTo>
                  <a:pt x="11776" y="1524"/>
                </a:lnTo>
                <a:cubicBezTo>
                  <a:pt x="11903" y="1524"/>
                  <a:pt x="12030" y="1397"/>
                  <a:pt x="12030" y="1270"/>
                </a:cubicBezTo>
                <a:lnTo>
                  <a:pt x="12030" y="254"/>
                </a:lnTo>
                <a:cubicBezTo>
                  <a:pt x="12030" y="127"/>
                  <a:pt x="11903" y="0"/>
                  <a:pt x="11776" y="0"/>
                </a:cubicBezTo>
                <a:lnTo>
                  <a:pt x="254" y="0"/>
                </a:lnTo>
              </a:path>
            </a:pathLst>
          </a:custGeom>
          <a:noFill/>
          <a:ln w="7632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4" dur="indefinite" restart="never" nodeType="tmRoot">
          <p:childTnLst>
            <p:seq>
              <p:cTn id="8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225720"/>
            <a:ext cx="9071640" cy="9468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110" spc="-1" strike="noStrike">
                <a:latin typeface="Arial"/>
              </a:rPr>
              <a:t>Conclusion</a:t>
            </a:r>
            <a:endParaRPr b="0" lang="en-US" sz="3110" spc="-1" strike="noStrike"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504000" y="1725120"/>
            <a:ext cx="4433760" cy="22395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Model is not great at </a:t>
            </a:r>
            <a:r>
              <a:rPr b="0" lang="en-US" sz="2400" spc="-1" strike="noStrike">
                <a:latin typeface="Arial"/>
              </a:rPr>
              <a:t>predicting hikes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Some over-fitting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Better than chance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“</a:t>
            </a:r>
            <a:r>
              <a:rPr b="0" lang="en-US" sz="2400" spc="-1" strike="noStrike">
                <a:latin typeface="Arial"/>
              </a:rPr>
              <a:t>Rating” isn’t best metric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5478480" y="1440360"/>
            <a:ext cx="4214160" cy="280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6" dur="indefinite" restart="never" nodeType="tmRoot">
          <p:childTnLst>
            <p:seq>
              <p:cTn id="87" dur="indefinite" nodeType="mainSeq">
                <p:childTnLst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225720"/>
            <a:ext cx="9071640" cy="9468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110" spc="-1" strike="noStrike">
                <a:latin typeface="Arial"/>
              </a:rPr>
              <a:t>Future work</a:t>
            </a:r>
            <a:endParaRPr b="0" lang="en-US" sz="3110" spc="-1" strike="noStrike"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504000" y="1326600"/>
            <a:ext cx="9071640" cy="297108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More features</a:t>
            </a:r>
            <a:endParaRPr b="0" lang="en-US" sz="2200" spc="-1" strike="noStrike">
              <a:latin typeface="Arial"/>
            </a:endParaRPr>
          </a:p>
          <a:p>
            <a:pPr lvl="1" marL="864000" indent="-324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Trail maintenance, reputation, </a:t>
            </a:r>
            <a:r>
              <a:rPr b="0" lang="en-US" sz="2000" spc="-1" strike="noStrike">
                <a:latin typeface="Arial"/>
              </a:rPr>
              <a:t>weather on day of vote</a:t>
            </a:r>
            <a:r>
              <a:rPr b="0" lang="en-US" sz="2000" spc="-1" strike="noStrike">
                <a:latin typeface="Arial"/>
              </a:rPr>
              <a:t>, NLP of </a:t>
            </a:r>
            <a:r>
              <a:rPr b="0" lang="en-US" sz="2000" spc="-1" strike="noStrike">
                <a:latin typeface="Arial"/>
              </a:rPr>
              <a:t>trip reports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Other data sources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Predict something other than </a:t>
            </a:r>
            <a:r>
              <a:rPr b="0" lang="en-US" sz="2000" spc="-1" strike="noStrike">
                <a:latin typeface="Arial"/>
              </a:rPr>
              <a:t>“rating”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Predict popularity of hike on a </a:t>
            </a:r>
            <a:r>
              <a:rPr b="0" lang="en-US" sz="2000" spc="-1" strike="noStrike">
                <a:latin typeface="Arial"/>
              </a:rPr>
              <a:t>given day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Analyze “type” of hiker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Amateur / Experienced / Likely </a:t>
            </a:r>
            <a:r>
              <a:rPr b="0" lang="en-US" sz="2000" spc="-1" strike="noStrike">
                <a:latin typeface="Arial"/>
              </a:rPr>
              <a:t>to post online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00" dur="indefinite" restart="never" nodeType="tmRoot">
          <p:childTnLst>
            <p:seq>
              <p:cTn id="101" dur="indefinite" nodeType="mainSeq">
                <p:childTnLst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04000" y="225720"/>
            <a:ext cx="9071640" cy="4390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Questions?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24" dur="indefinite" restart="never" nodeType="tmRoot">
          <p:childTnLst>
            <p:seq>
              <p:cTn id="12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225720"/>
            <a:ext cx="9071640" cy="4390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Appendix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26" dur="indefinite" restart="never" nodeType="tmRoot">
          <p:childTnLst>
            <p:seq>
              <p:cTn id="12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371520" y="1049760"/>
            <a:ext cx="1280160" cy="914400"/>
          </a:xfrm>
          <a:prstGeom prst="rect">
            <a:avLst/>
          </a:prstGeom>
          <a:solidFill>
            <a:srgbClr val="729fcf">
              <a:alpha val="5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300" spc="-1" strike="noStrike">
                <a:latin typeface="Arial"/>
              </a:rPr>
              <a:t>Contin</a:t>
            </a:r>
            <a:r>
              <a:rPr b="0" lang="en-US" sz="1300" spc="-1" strike="noStrike">
                <a:latin typeface="Arial"/>
              </a:rPr>
              <a:t>uous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8267760" y="1005840"/>
            <a:ext cx="1274400" cy="914400"/>
          </a:xfrm>
          <a:custGeom>
            <a:avLst/>
            <a:gdLst/>
            <a:ahLst/>
            <a:rect l="0" t="0" r="r" b="b"/>
            <a:pathLst>
              <a:path w="3542" h="2542">
                <a:moveTo>
                  <a:pt x="885" y="0"/>
                </a:moveTo>
                <a:lnTo>
                  <a:pt x="3541" y="0"/>
                </a:lnTo>
                <a:lnTo>
                  <a:pt x="2655" y="2541"/>
                </a:lnTo>
                <a:lnTo>
                  <a:pt x="0" y="2541"/>
                </a:lnTo>
                <a:lnTo>
                  <a:pt x="885" y="0"/>
                </a:lnTo>
              </a:path>
            </a:pathLst>
          </a:custGeom>
          <a:solidFill>
            <a:srgbClr val="826aaf">
              <a:alpha val="5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300" spc="-1" strike="noStrike">
                <a:latin typeface="Arial"/>
              </a:rPr>
              <a:t>Mo</a:t>
            </a:r>
            <a:r>
              <a:rPr b="0" lang="en-US" sz="1300" spc="-1" strike="noStrike">
                <a:latin typeface="Arial"/>
              </a:rPr>
              <a:t>del</a:t>
            </a:r>
            <a:r>
              <a:rPr b="0" lang="en-US" sz="1300" spc="-1" strike="noStrike">
                <a:latin typeface="Arial"/>
              </a:rPr>
              <a:t>ing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371880" y="3282120"/>
            <a:ext cx="1280160" cy="914400"/>
          </a:xfrm>
          <a:prstGeom prst="rect">
            <a:avLst/>
          </a:prstGeom>
          <a:solidFill>
            <a:srgbClr val="729fcf">
              <a:alpha val="5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300" spc="-1" strike="noStrike">
                <a:latin typeface="Arial"/>
              </a:rPr>
              <a:t>Catego</a:t>
            </a:r>
            <a:r>
              <a:rPr b="0" lang="en-US" sz="1300" spc="-1" strike="noStrike">
                <a:latin typeface="Arial"/>
              </a:rPr>
              <a:t>rical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1851480" y="3282120"/>
            <a:ext cx="1166040" cy="914400"/>
          </a:xfrm>
          <a:custGeom>
            <a:avLst/>
            <a:gdLst/>
            <a:ahLst/>
            <a:rect l="0" t="0" r="r" b="b"/>
            <a:pathLst>
              <a:path w="3241" h="2542">
                <a:moveTo>
                  <a:pt x="810" y="0"/>
                </a:moveTo>
                <a:lnTo>
                  <a:pt x="3240" y="0"/>
                </a:lnTo>
                <a:lnTo>
                  <a:pt x="2430" y="2541"/>
                </a:lnTo>
                <a:lnTo>
                  <a:pt x="0" y="2541"/>
                </a:lnTo>
                <a:lnTo>
                  <a:pt x="810" y="0"/>
                </a:lnTo>
              </a:path>
            </a:pathLst>
          </a:custGeom>
          <a:solidFill>
            <a:srgbClr val="62a73b">
              <a:alpha val="5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300" spc="-1" strike="noStrike">
                <a:latin typeface="Arial"/>
              </a:rPr>
              <a:t>St</a:t>
            </a:r>
            <a:r>
              <a:rPr b="0" lang="en-US" sz="1300" spc="-1" strike="noStrike">
                <a:latin typeface="Arial"/>
              </a:rPr>
              <a:t>a</a:t>
            </a:r>
            <a:r>
              <a:rPr b="0" lang="en-US" sz="1300" spc="-1" strike="noStrike">
                <a:latin typeface="Arial"/>
              </a:rPr>
              <a:t>n</a:t>
            </a:r>
            <a:r>
              <a:rPr b="0" lang="en-US" sz="1300" spc="-1" strike="noStrike">
                <a:latin typeface="Arial"/>
              </a:rPr>
              <a:t>d</a:t>
            </a:r>
            <a:r>
              <a:rPr b="0" lang="en-US" sz="1300" spc="-1" strike="noStrike">
                <a:latin typeface="Arial"/>
              </a:rPr>
              <a:t>ar</a:t>
            </a:r>
            <a:r>
              <a:rPr b="0" lang="en-US" sz="1300" spc="-1" strike="noStrike">
                <a:latin typeface="Arial"/>
              </a:rPr>
              <a:t>di</a:t>
            </a:r>
            <a:r>
              <a:rPr b="0" lang="en-US" sz="1300" spc="-1" strike="noStrike">
                <a:latin typeface="Arial"/>
              </a:rPr>
              <a:t>z</a:t>
            </a:r>
            <a:r>
              <a:rPr b="0" lang="en-US" sz="1300" spc="-1" strike="noStrike">
                <a:latin typeface="Arial"/>
              </a:rPr>
              <a:t>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63" name="CustomShape 5"/>
          <p:cNvSpPr/>
          <p:nvPr/>
        </p:nvSpPr>
        <p:spPr>
          <a:xfrm>
            <a:off x="3294720" y="2103120"/>
            <a:ext cx="1280160" cy="914400"/>
          </a:xfrm>
          <a:prstGeom prst="rect">
            <a:avLst/>
          </a:prstGeom>
          <a:solidFill>
            <a:srgbClr val="729fcf">
              <a:alpha val="5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300" spc="-1" strike="noStrike">
                <a:latin typeface="Arial"/>
              </a:rPr>
              <a:t>Combined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64" name="CustomShape 6"/>
          <p:cNvSpPr/>
          <p:nvPr/>
        </p:nvSpPr>
        <p:spPr>
          <a:xfrm>
            <a:off x="6236640" y="3291840"/>
            <a:ext cx="1280160" cy="914400"/>
          </a:xfrm>
          <a:prstGeom prst="rect">
            <a:avLst/>
          </a:prstGeom>
          <a:solidFill>
            <a:srgbClr val="729fcf">
              <a:alpha val="5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300" spc="-1" strike="noStrike">
                <a:latin typeface="Arial"/>
              </a:rPr>
              <a:t>Testing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65" name="CustomShape 7"/>
          <p:cNvSpPr/>
          <p:nvPr/>
        </p:nvSpPr>
        <p:spPr>
          <a:xfrm>
            <a:off x="6236640" y="1005840"/>
            <a:ext cx="1280160" cy="914400"/>
          </a:xfrm>
          <a:prstGeom prst="rect">
            <a:avLst/>
          </a:prstGeom>
          <a:solidFill>
            <a:srgbClr val="729fcf">
              <a:alpha val="5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300" spc="-1" strike="noStrike">
                <a:latin typeface="Arial"/>
              </a:rPr>
              <a:t>Training</a:t>
            </a:r>
            <a:endParaRPr b="0" lang="en-US" sz="1300" spc="-1" strike="noStrike">
              <a:latin typeface="Arial"/>
            </a:endParaRPr>
          </a:p>
        </p:txBody>
      </p:sp>
      <p:cxnSp>
        <p:nvCxnSpPr>
          <p:cNvPr id="166" name="Line 8"/>
          <p:cNvCxnSpPr>
            <a:stCxn id="161" idx="3"/>
            <a:endCxn id="162" idx="5"/>
          </p:cNvCxnSpPr>
          <p:nvPr/>
        </p:nvCxnSpPr>
        <p:spPr>
          <a:xfrm>
            <a:off x="1652040" y="3739320"/>
            <a:ext cx="345600" cy="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167" name="Line 9"/>
          <p:cNvCxnSpPr>
            <a:stCxn id="162" idx="0"/>
            <a:endCxn id="163" idx="1"/>
          </p:cNvCxnSpPr>
          <p:nvPr/>
        </p:nvCxnSpPr>
        <p:spPr>
          <a:xfrm flipV="1">
            <a:off x="2580480" y="2560320"/>
            <a:ext cx="714600" cy="7221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168" name="Line 10"/>
          <p:cNvCxnSpPr>
            <a:endCxn id="163" idx="1"/>
          </p:cNvCxnSpPr>
          <p:nvPr/>
        </p:nvCxnSpPr>
        <p:spPr>
          <a:xfrm>
            <a:off x="2480400" y="1964880"/>
            <a:ext cx="814680" cy="59580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sp>
        <p:nvSpPr>
          <p:cNvPr id="169" name="CustomShape 11"/>
          <p:cNvSpPr/>
          <p:nvPr/>
        </p:nvSpPr>
        <p:spPr>
          <a:xfrm>
            <a:off x="1942920" y="1050480"/>
            <a:ext cx="1166040" cy="914400"/>
          </a:xfrm>
          <a:custGeom>
            <a:avLst/>
            <a:gdLst/>
            <a:ahLst/>
            <a:rect l="0" t="0" r="r" b="b"/>
            <a:pathLst>
              <a:path w="3241" h="2542">
                <a:moveTo>
                  <a:pt x="810" y="0"/>
                </a:moveTo>
                <a:lnTo>
                  <a:pt x="3240" y="0"/>
                </a:lnTo>
                <a:lnTo>
                  <a:pt x="2430" y="2541"/>
                </a:lnTo>
                <a:lnTo>
                  <a:pt x="0" y="2541"/>
                </a:lnTo>
                <a:lnTo>
                  <a:pt x="810" y="0"/>
                </a:lnTo>
              </a:path>
            </a:pathLst>
          </a:custGeom>
          <a:solidFill>
            <a:srgbClr val="62a73b">
              <a:alpha val="5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300" spc="-1" strike="noStrike">
                <a:latin typeface="Arial"/>
              </a:rPr>
              <a:t>Encode</a:t>
            </a:r>
            <a:endParaRPr b="0" lang="en-US" sz="1300" spc="-1" strike="noStrike">
              <a:latin typeface="Arial"/>
            </a:endParaRPr>
          </a:p>
        </p:txBody>
      </p:sp>
      <p:cxnSp>
        <p:nvCxnSpPr>
          <p:cNvPr id="170" name="Line 12"/>
          <p:cNvCxnSpPr>
            <a:stCxn id="159" idx="3"/>
            <a:endCxn id="169" idx="5"/>
          </p:cNvCxnSpPr>
          <p:nvPr/>
        </p:nvCxnSpPr>
        <p:spPr>
          <a:xfrm>
            <a:off x="1651680" y="1506960"/>
            <a:ext cx="437400" cy="10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171" name="Line 13"/>
          <p:cNvCxnSpPr>
            <a:endCxn id="165" idx="1"/>
          </p:cNvCxnSpPr>
          <p:nvPr/>
        </p:nvCxnSpPr>
        <p:spPr>
          <a:xfrm flipV="1">
            <a:off x="5544720" y="1463040"/>
            <a:ext cx="692280" cy="59724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172" name="Line 14"/>
          <p:cNvCxnSpPr>
            <a:endCxn id="164" idx="1"/>
          </p:cNvCxnSpPr>
          <p:nvPr/>
        </p:nvCxnSpPr>
        <p:spPr>
          <a:xfrm>
            <a:off x="5648760" y="2993400"/>
            <a:ext cx="588240" cy="75600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173" name="Line 15"/>
          <p:cNvCxnSpPr>
            <a:stCxn id="165" idx="3"/>
            <a:endCxn id="160" idx="5"/>
          </p:cNvCxnSpPr>
          <p:nvPr/>
        </p:nvCxnSpPr>
        <p:spPr>
          <a:xfrm>
            <a:off x="7516800" y="1463040"/>
            <a:ext cx="910440" cy="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sp>
        <p:nvSpPr>
          <p:cNvPr id="174" name="CustomShape 16"/>
          <p:cNvSpPr/>
          <p:nvPr/>
        </p:nvSpPr>
        <p:spPr>
          <a:xfrm>
            <a:off x="5009760" y="1956240"/>
            <a:ext cx="1188720" cy="118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fff200">
              <a:alpha val="5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300" spc="-1" strike="noStrike">
                <a:latin typeface="Arial"/>
              </a:rPr>
              <a:t>Split!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75" name="CustomShape 17"/>
          <p:cNvSpPr/>
          <p:nvPr/>
        </p:nvSpPr>
        <p:spPr>
          <a:xfrm>
            <a:off x="8340480" y="3056400"/>
            <a:ext cx="1097280" cy="1371600"/>
          </a:xfrm>
          <a:prstGeom prst="foldedCorner">
            <a:avLst>
              <a:gd name="adj" fmla="val 12500"/>
            </a:avLst>
          </a:prstGeom>
          <a:solidFill>
            <a:srgbClr val="ed1c24">
              <a:alpha val="5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300" spc="-1" strike="noStrike">
                <a:latin typeface="Arial"/>
              </a:rPr>
              <a:t>Evaluate</a:t>
            </a:r>
            <a:endParaRPr b="0" lang="en-US" sz="1300" spc="-1" strike="noStrike">
              <a:latin typeface="Arial"/>
            </a:endParaRPr>
          </a:p>
        </p:txBody>
      </p:sp>
      <p:cxnSp>
        <p:nvCxnSpPr>
          <p:cNvPr id="176" name="Line 18"/>
          <p:cNvCxnSpPr>
            <a:stCxn id="164" idx="3"/>
            <a:endCxn id="175" idx="1"/>
          </p:cNvCxnSpPr>
          <p:nvPr/>
        </p:nvCxnSpPr>
        <p:spPr>
          <a:xfrm flipV="1">
            <a:off x="7516800" y="3742200"/>
            <a:ext cx="824040" cy="720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177" name="Line 19"/>
          <p:cNvCxnSpPr>
            <a:stCxn id="160" idx="4"/>
            <a:endCxn id="175" idx="0"/>
          </p:cNvCxnSpPr>
          <p:nvPr/>
        </p:nvCxnSpPr>
        <p:spPr>
          <a:xfrm flipH="1">
            <a:off x="8889120" y="1920240"/>
            <a:ext cx="16200" cy="113652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178" name="Line 20"/>
          <p:cNvCxnSpPr>
            <a:stCxn id="163" idx="3"/>
          </p:cNvCxnSpPr>
          <p:nvPr/>
        </p:nvCxnSpPr>
        <p:spPr>
          <a:xfrm flipV="1">
            <a:off x="4574880" y="2545560"/>
            <a:ext cx="603720" cy="1512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</p:spTree>
  </p:cSld>
  <p:timing>
    <p:tnLst>
      <p:par>
        <p:cTn id="128" dur="indefinite" restart="never" nodeType="tmRoot">
          <p:childTnLst>
            <p:seq>
              <p:cTn id="1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1692000"/>
            <a:ext cx="4426920" cy="222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Database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Voting system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04000" y="225720"/>
            <a:ext cx="9071640" cy="9468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110" spc="-1" strike="noStrike">
                <a:latin typeface="Arial"/>
              </a:rPr>
              <a:t>Background</a:t>
            </a:r>
            <a:endParaRPr b="0" lang="en-US" sz="311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6134400" y="1371600"/>
            <a:ext cx="3657600" cy="365760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3879000" y="2075400"/>
            <a:ext cx="2322000" cy="151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-112680" y="-70560"/>
            <a:ext cx="12463560" cy="574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rcRect l="4504" t="-3160" r="12099" b="0"/>
          <a:stretch/>
        </p:blipFill>
        <p:spPr>
          <a:xfrm>
            <a:off x="5089680" y="-182880"/>
            <a:ext cx="5061960" cy="584928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rcRect l="0" t="0" r="10745" b="0"/>
          <a:stretch/>
        </p:blipFill>
        <p:spPr>
          <a:xfrm>
            <a:off x="360" y="-3240"/>
            <a:ext cx="5028840" cy="5669640"/>
          </a:xfrm>
          <a:prstGeom prst="rect">
            <a:avLst/>
          </a:prstGeom>
          <a:ln w="54720">
            <a:solidFill>
              <a:srgbClr val="000000"/>
            </a:solidFill>
            <a:round/>
          </a:ln>
        </p:spPr>
      </p:pic>
      <p:sp>
        <p:nvSpPr>
          <p:cNvPr id="97" name="CustomShape 1"/>
          <p:cNvSpPr/>
          <p:nvPr/>
        </p:nvSpPr>
        <p:spPr>
          <a:xfrm>
            <a:off x="72000" y="640080"/>
            <a:ext cx="1097280" cy="548640"/>
          </a:xfrm>
          <a:prstGeom prst="ellipse">
            <a:avLst/>
          </a:prstGeom>
          <a:noFill/>
          <a:ln w="19080">
            <a:solidFill>
              <a:srgbClr val="f5822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2"/>
          <p:cNvSpPr/>
          <p:nvPr/>
        </p:nvSpPr>
        <p:spPr>
          <a:xfrm>
            <a:off x="1224360" y="640440"/>
            <a:ext cx="787320" cy="548280"/>
          </a:xfrm>
          <a:prstGeom prst="ellipse">
            <a:avLst/>
          </a:prstGeom>
          <a:noFill/>
          <a:ln w="19080">
            <a:solidFill>
              <a:srgbClr val="f5822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3"/>
          <p:cNvSpPr/>
          <p:nvPr/>
        </p:nvSpPr>
        <p:spPr>
          <a:xfrm>
            <a:off x="2304360" y="640800"/>
            <a:ext cx="896040" cy="547920"/>
          </a:xfrm>
          <a:prstGeom prst="ellipse">
            <a:avLst/>
          </a:prstGeom>
          <a:noFill/>
          <a:ln w="19080">
            <a:solidFill>
              <a:srgbClr val="f5822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4"/>
          <p:cNvSpPr/>
          <p:nvPr/>
        </p:nvSpPr>
        <p:spPr>
          <a:xfrm>
            <a:off x="199440" y="1244160"/>
            <a:ext cx="2468880" cy="352080"/>
          </a:xfrm>
          <a:custGeom>
            <a:avLst/>
            <a:gdLst/>
            <a:ahLst/>
            <a:rect l="0" t="0" r="r" b="b"/>
            <a:pathLst>
              <a:path w="6859" h="980">
                <a:moveTo>
                  <a:pt x="163" y="0"/>
                </a:moveTo>
                <a:cubicBezTo>
                  <a:pt x="81" y="0"/>
                  <a:pt x="0" y="81"/>
                  <a:pt x="0" y="163"/>
                </a:cubicBezTo>
                <a:lnTo>
                  <a:pt x="0" y="815"/>
                </a:lnTo>
                <a:cubicBezTo>
                  <a:pt x="0" y="897"/>
                  <a:pt x="81" y="979"/>
                  <a:pt x="163" y="979"/>
                </a:cubicBezTo>
                <a:lnTo>
                  <a:pt x="6695" y="979"/>
                </a:lnTo>
                <a:cubicBezTo>
                  <a:pt x="6776" y="979"/>
                  <a:pt x="6858" y="897"/>
                  <a:pt x="6858" y="815"/>
                </a:cubicBezTo>
                <a:lnTo>
                  <a:pt x="6858" y="163"/>
                </a:lnTo>
                <a:cubicBezTo>
                  <a:pt x="6858" y="81"/>
                  <a:pt x="6776" y="0"/>
                  <a:pt x="6695" y="0"/>
                </a:cubicBezTo>
                <a:lnTo>
                  <a:pt x="163" y="0"/>
                </a:lnTo>
              </a:path>
            </a:pathLst>
          </a:custGeom>
          <a:noFill/>
          <a:ln w="19080">
            <a:solidFill>
              <a:srgbClr val="f5822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5"/>
          <p:cNvSpPr/>
          <p:nvPr/>
        </p:nvSpPr>
        <p:spPr>
          <a:xfrm>
            <a:off x="199800" y="1640520"/>
            <a:ext cx="1446120" cy="188280"/>
          </a:xfrm>
          <a:custGeom>
            <a:avLst/>
            <a:gdLst/>
            <a:ahLst/>
            <a:rect l="0" t="0" r="r" b="b"/>
            <a:pathLst>
              <a:path w="4019" h="525">
                <a:moveTo>
                  <a:pt x="87" y="0"/>
                </a:moveTo>
                <a:cubicBezTo>
                  <a:pt x="43" y="0"/>
                  <a:pt x="0" y="43"/>
                  <a:pt x="0" y="87"/>
                </a:cubicBezTo>
                <a:lnTo>
                  <a:pt x="0" y="436"/>
                </a:lnTo>
                <a:cubicBezTo>
                  <a:pt x="0" y="480"/>
                  <a:pt x="43" y="524"/>
                  <a:pt x="87" y="524"/>
                </a:cubicBezTo>
                <a:lnTo>
                  <a:pt x="3930" y="524"/>
                </a:lnTo>
                <a:cubicBezTo>
                  <a:pt x="3974" y="524"/>
                  <a:pt x="4018" y="480"/>
                  <a:pt x="4018" y="436"/>
                </a:cubicBezTo>
                <a:lnTo>
                  <a:pt x="4018" y="87"/>
                </a:lnTo>
                <a:cubicBezTo>
                  <a:pt x="4018" y="43"/>
                  <a:pt x="3974" y="0"/>
                  <a:pt x="3930" y="0"/>
                </a:cubicBezTo>
                <a:lnTo>
                  <a:pt x="87" y="0"/>
                </a:lnTo>
              </a:path>
            </a:pathLst>
          </a:custGeom>
          <a:noFill/>
          <a:ln w="19080">
            <a:solidFill>
              <a:srgbClr val="f5822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6"/>
          <p:cNvSpPr/>
          <p:nvPr/>
        </p:nvSpPr>
        <p:spPr>
          <a:xfrm>
            <a:off x="5029200" y="2848320"/>
            <a:ext cx="1737360" cy="260640"/>
          </a:xfrm>
          <a:custGeom>
            <a:avLst/>
            <a:gdLst/>
            <a:ahLst/>
            <a:rect l="0" t="0" r="r" b="b"/>
            <a:pathLst>
              <a:path w="4828" h="726">
                <a:moveTo>
                  <a:pt x="120" y="0"/>
                </a:moveTo>
                <a:cubicBezTo>
                  <a:pt x="60" y="0"/>
                  <a:pt x="0" y="60"/>
                  <a:pt x="0" y="120"/>
                </a:cubicBezTo>
                <a:lnTo>
                  <a:pt x="0" y="604"/>
                </a:lnTo>
                <a:cubicBezTo>
                  <a:pt x="0" y="664"/>
                  <a:pt x="60" y="725"/>
                  <a:pt x="120" y="725"/>
                </a:cubicBezTo>
                <a:lnTo>
                  <a:pt x="4706" y="725"/>
                </a:lnTo>
                <a:cubicBezTo>
                  <a:pt x="4766" y="725"/>
                  <a:pt x="4827" y="664"/>
                  <a:pt x="4827" y="604"/>
                </a:cubicBezTo>
                <a:lnTo>
                  <a:pt x="4827" y="120"/>
                </a:lnTo>
                <a:cubicBezTo>
                  <a:pt x="4827" y="60"/>
                  <a:pt x="4766" y="0"/>
                  <a:pt x="4706" y="0"/>
                </a:cubicBezTo>
                <a:lnTo>
                  <a:pt x="120" y="0"/>
                </a:lnTo>
              </a:path>
            </a:pathLst>
          </a:custGeom>
          <a:noFill/>
          <a:ln w="19080">
            <a:solidFill>
              <a:srgbClr val="f5822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7"/>
          <p:cNvSpPr/>
          <p:nvPr/>
        </p:nvSpPr>
        <p:spPr>
          <a:xfrm>
            <a:off x="5046120" y="3200400"/>
            <a:ext cx="1720440" cy="1920240"/>
          </a:xfrm>
          <a:custGeom>
            <a:avLst/>
            <a:gdLst/>
            <a:ahLst/>
            <a:rect l="0" t="0" r="r" b="b"/>
            <a:pathLst>
              <a:path w="4781" h="5336">
                <a:moveTo>
                  <a:pt x="796" y="0"/>
                </a:moveTo>
                <a:cubicBezTo>
                  <a:pt x="398" y="0"/>
                  <a:pt x="0" y="398"/>
                  <a:pt x="0" y="796"/>
                </a:cubicBezTo>
                <a:lnTo>
                  <a:pt x="0" y="4538"/>
                </a:lnTo>
                <a:cubicBezTo>
                  <a:pt x="0" y="4936"/>
                  <a:pt x="398" y="5335"/>
                  <a:pt x="796" y="5335"/>
                </a:cubicBezTo>
                <a:lnTo>
                  <a:pt x="3983" y="5335"/>
                </a:lnTo>
                <a:cubicBezTo>
                  <a:pt x="4381" y="5335"/>
                  <a:pt x="4780" y="4936"/>
                  <a:pt x="4780" y="4538"/>
                </a:cubicBezTo>
                <a:lnTo>
                  <a:pt x="4780" y="796"/>
                </a:lnTo>
                <a:cubicBezTo>
                  <a:pt x="4780" y="398"/>
                  <a:pt x="4381" y="0"/>
                  <a:pt x="3983" y="0"/>
                </a:cubicBezTo>
                <a:lnTo>
                  <a:pt x="796" y="0"/>
                </a:lnTo>
              </a:path>
            </a:pathLst>
          </a:custGeom>
          <a:noFill/>
          <a:ln w="19080">
            <a:solidFill>
              <a:srgbClr val="f5822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8"/>
          <p:cNvSpPr/>
          <p:nvPr/>
        </p:nvSpPr>
        <p:spPr>
          <a:xfrm>
            <a:off x="3402720" y="640080"/>
            <a:ext cx="731520" cy="731520"/>
          </a:xfrm>
          <a:prstGeom prst="rect">
            <a:avLst/>
          </a:prstGeom>
          <a:noFill/>
          <a:ln w="38160">
            <a:solidFill>
              <a:srgbClr val="00b6bd"/>
            </a:solidFill>
            <a:custDash>
              <a:ds d="0" sp="0"/>
              <a:ds d="0" sp="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"/>
                            </p:stCondLst>
                            <p:childTnLst>
                              <p:par>
                                <p:cTn id="1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"/>
                            </p:stCondLst>
                            <p:childTnLst>
                              <p:par>
                                <p:cTn id="1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"/>
                            </p:stCondLst>
                            <p:childTnLst>
                              <p:par>
                                <p:cTn id="2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"/>
                            </p:stCondLst>
                            <p:childTnLst>
                              <p:par>
                                <p:cTn id="2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"/>
                            </p:stCondLst>
                            <p:childTnLst>
                              <p:par>
                                <p:cTn id="2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"/>
                            </p:stCondLst>
                            <p:childTnLst>
                              <p:par>
                                <p:cTn id="2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"/>
                            </p:stCondLst>
                            <p:childTnLst>
                              <p:par>
                                <p:cTn id="4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225720"/>
            <a:ext cx="9071640" cy="9468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110" spc="-1" strike="noStrike">
                <a:latin typeface="Arial"/>
              </a:rPr>
              <a:t>Data</a:t>
            </a:r>
            <a:endParaRPr b="0" lang="en-US" sz="3110" spc="-1" strike="noStrike"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532520"/>
            <a:ext cx="1690560" cy="26053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rIns="0" tIns="0" bIns="0" anchor="ctr">
            <a:normAutofit/>
          </a:bodyPr>
          <a:p>
            <a:r>
              <a:rPr b="0" lang="en-US" sz="2400" spc="-1" strike="noStrike">
                <a:latin typeface="Arial"/>
              </a:rPr>
              <a:t>3,555 total hikes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Filtered to 1,015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24 features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2582280" y="1397880"/>
            <a:ext cx="7201800" cy="287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0" dur="indefinite" restart="never" nodeType="tmRoot">
          <p:childTnLst>
            <p:seq>
              <p:cTn id="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371520" y="1049760"/>
            <a:ext cx="1280160" cy="914400"/>
          </a:xfrm>
          <a:prstGeom prst="rect">
            <a:avLst/>
          </a:prstGeom>
          <a:solidFill>
            <a:srgbClr val="729fcf">
              <a:alpha val="5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300" spc="-1" strike="noStrike">
                <a:latin typeface="Arial"/>
              </a:rPr>
              <a:t>Continuous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371880" y="3282120"/>
            <a:ext cx="1280160" cy="914400"/>
          </a:xfrm>
          <a:prstGeom prst="rect">
            <a:avLst/>
          </a:prstGeom>
          <a:solidFill>
            <a:srgbClr val="729fcf">
              <a:alpha val="5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300" spc="-1" strike="noStrike">
                <a:latin typeface="Arial"/>
              </a:rPr>
              <a:t>Catego</a:t>
            </a:r>
            <a:r>
              <a:rPr b="0" lang="en-US" sz="1300" spc="-1" strike="noStrike">
                <a:latin typeface="Arial"/>
              </a:rPr>
              <a:t>rical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1851480" y="3282120"/>
            <a:ext cx="1166040" cy="914400"/>
          </a:xfrm>
          <a:custGeom>
            <a:avLst/>
            <a:gdLst/>
            <a:ahLst/>
            <a:rect l="0" t="0" r="r" b="b"/>
            <a:pathLst>
              <a:path w="3241" h="2542">
                <a:moveTo>
                  <a:pt x="810" y="0"/>
                </a:moveTo>
                <a:lnTo>
                  <a:pt x="3240" y="0"/>
                </a:lnTo>
                <a:lnTo>
                  <a:pt x="2430" y="2541"/>
                </a:lnTo>
                <a:lnTo>
                  <a:pt x="0" y="2541"/>
                </a:lnTo>
                <a:lnTo>
                  <a:pt x="810" y="0"/>
                </a:lnTo>
              </a:path>
            </a:pathLst>
          </a:custGeom>
          <a:solidFill>
            <a:srgbClr val="62a73b">
              <a:alpha val="5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300" spc="-1" strike="noStrike">
                <a:latin typeface="Arial"/>
              </a:rPr>
              <a:t>E</a:t>
            </a:r>
            <a:r>
              <a:rPr b="0" lang="en-US" sz="1300" spc="-1" strike="noStrike">
                <a:latin typeface="Arial"/>
              </a:rPr>
              <a:t>n</a:t>
            </a:r>
            <a:r>
              <a:rPr b="0" lang="en-US" sz="1300" spc="-1" strike="noStrike">
                <a:latin typeface="Arial"/>
              </a:rPr>
              <a:t>c</a:t>
            </a:r>
            <a:r>
              <a:rPr b="0" lang="en-US" sz="1300" spc="-1" strike="noStrike">
                <a:latin typeface="Arial"/>
              </a:rPr>
              <a:t>o</a:t>
            </a:r>
            <a:r>
              <a:rPr b="0" lang="en-US" sz="1300" spc="-1" strike="noStrike">
                <a:latin typeface="Arial"/>
              </a:rPr>
              <a:t>d</a:t>
            </a:r>
            <a:r>
              <a:rPr b="0" lang="en-US" sz="1300" spc="-1" strike="noStrike">
                <a:latin typeface="Arial"/>
              </a:rPr>
              <a:t>e</a:t>
            </a:r>
            <a:endParaRPr b="0" lang="en-US" sz="1300" spc="-1" strike="noStrike">
              <a:latin typeface="Arial"/>
            </a:endParaRPr>
          </a:p>
        </p:txBody>
      </p:sp>
      <p:cxnSp>
        <p:nvCxnSpPr>
          <p:cNvPr id="111" name="Line 4"/>
          <p:cNvCxnSpPr>
            <a:stCxn id="109" idx="3"/>
            <a:endCxn id="110" idx="5"/>
          </p:cNvCxnSpPr>
          <p:nvPr/>
        </p:nvCxnSpPr>
        <p:spPr>
          <a:xfrm>
            <a:off x="1652040" y="3739320"/>
            <a:ext cx="345600" cy="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sp>
        <p:nvSpPr>
          <p:cNvPr id="112" name="CustomShape 5"/>
          <p:cNvSpPr/>
          <p:nvPr/>
        </p:nvSpPr>
        <p:spPr>
          <a:xfrm>
            <a:off x="1942920" y="1050480"/>
            <a:ext cx="1166040" cy="914400"/>
          </a:xfrm>
          <a:custGeom>
            <a:avLst/>
            <a:gdLst/>
            <a:ahLst/>
            <a:rect l="0" t="0" r="r" b="b"/>
            <a:pathLst>
              <a:path w="3241" h="2542">
                <a:moveTo>
                  <a:pt x="810" y="0"/>
                </a:moveTo>
                <a:lnTo>
                  <a:pt x="3240" y="0"/>
                </a:lnTo>
                <a:lnTo>
                  <a:pt x="2430" y="2541"/>
                </a:lnTo>
                <a:lnTo>
                  <a:pt x="0" y="2541"/>
                </a:lnTo>
                <a:lnTo>
                  <a:pt x="810" y="0"/>
                </a:lnTo>
              </a:path>
            </a:pathLst>
          </a:custGeom>
          <a:solidFill>
            <a:srgbClr val="62a73b">
              <a:alpha val="56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300" spc="-1" strike="noStrike">
                <a:latin typeface="Arial"/>
              </a:rPr>
              <a:t>Standardi</a:t>
            </a:r>
            <a:r>
              <a:rPr b="0" lang="en-US" sz="1300" spc="-1" strike="noStrike">
                <a:latin typeface="Arial"/>
              </a:rPr>
              <a:t>ze</a:t>
            </a:r>
            <a:endParaRPr b="0" lang="en-US" sz="1300" spc="-1" strike="noStrike">
              <a:latin typeface="Arial"/>
            </a:endParaRPr>
          </a:p>
        </p:txBody>
      </p:sp>
      <p:cxnSp>
        <p:nvCxnSpPr>
          <p:cNvPr id="113" name="Line 6"/>
          <p:cNvCxnSpPr>
            <a:stCxn id="108" idx="3"/>
            <a:endCxn id="112" idx="5"/>
          </p:cNvCxnSpPr>
          <p:nvPr/>
        </p:nvCxnSpPr>
        <p:spPr>
          <a:xfrm>
            <a:off x="1651680" y="1506960"/>
            <a:ext cx="437400" cy="10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grpSp>
        <p:nvGrpSpPr>
          <p:cNvPr id="114" name="Group 7"/>
          <p:cNvGrpSpPr/>
          <p:nvPr/>
        </p:nvGrpSpPr>
        <p:grpSpPr>
          <a:xfrm>
            <a:off x="2480400" y="1964880"/>
            <a:ext cx="2094480" cy="1317240"/>
            <a:chOff x="2480400" y="1964880"/>
            <a:chExt cx="2094480" cy="1317240"/>
          </a:xfrm>
        </p:grpSpPr>
        <p:cxnSp>
          <p:nvCxnSpPr>
            <p:cNvPr id="115" name="Line 8"/>
            <p:cNvCxnSpPr>
              <a:stCxn id="110" idx="0"/>
            </p:cNvCxnSpPr>
            <p:nvPr/>
          </p:nvCxnSpPr>
          <p:spPr>
            <a:xfrm flipV="1">
              <a:off x="2580480" y="2560320"/>
              <a:ext cx="714600" cy="7221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16" name="Line 9"/>
            <p:cNvCxnSpPr/>
            <p:nvPr/>
          </p:nvCxnSpPr>
          <p:spPr>
            <a:xfrm>
              <a:off x="2480400" y="1964880"/>
              <a:ext cx="814680" cy="59580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sp>
          <p:nvSpPr>
            <p:cNvPr id="117" name="CustomShape 10"/>
            <p:cNvSpPr/>
            <p:nvPr/>
          </p:nvSpPr>
          <p:spPr>
            <a:xfrm>
              <a:off x="3294720" y="2103120"/>
              <a:ext cx="1280160" cy="914400"/>
            </a:xfrm>
            <a:prstGeom prst="rect">
              <a:avLst/>
            </a:prstGeom>
            <a:solidFill>
              <a:srgbClr val="729fcf">
                <a:alpha val="50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/>
              <a:r>
                <a:rPr b="0" lang="en-US" sz="1300" spc="-1" strike="noStrike">
                  <a:latin typeface="Arial"/>
                </a:rPr>
                <a:t>Combine</a:t>
              </a:r>
              <a:endParaRPr b="0" lang="en-US" sz="1300" spc="-1" strike="noStrike">
                <a:latin typeface="Arial"/>
              </a:endParaRPr>
            </a:p>
          </p:txBody>
        </p:sp>
      </p:grpSp>
    </p:spTree>
  </p:cSld>
  <p:timing>
    <p:tnLst>
      <p:par>
        <p:cTn id="52" dur="indefinite" restart="never" nodeType="tmRoot">
          <p:childTnLst>
            <p:seq>
              <p:cTn id="53" dur="indefinite" nodeType="mainSeq">
                <p:childTnLst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04000" y="225720"/>
            <a:ext cx="9071640" cy="9468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110" spc="-1" strike="noStrike">
                <a:latin typeface="Arial"/>
              </a:rPr>
              <a:t>Continuous Features</a:t>
            </a:r>
            <a:endParaRPr b="0" lang="en-US" sz="3110" spc="-1" strike="noStrike">
              <a:latin typeface="Arial"/>
            </a:endParaRPr>
          </a:p>
        </p:txBody>
      </p:sp>
      <p:graphicFrame>
        <p:nvGraphicFramePr>
          <p:cNvPr id="119" name="Table 2"/>
          <p:cNvGraphicFramePr/>
          <p:nvPr/>
        </p:nvGraphicFramePr>
        <p:xfrm>
          <a:off x="2930040" y="1654920"/>
          <a:ext cx="3927960" cy="1835280"/>
        </p:xfrm>
        <a:graphic>
          <a:graphicData uri="http://schemas.openxmlformats.org/drawingml/2006/table">
            <a:tbl>
              <a:tblPr/>
              <a:tblGrid>
                <a:gridCol w="2406960"/>
                <a:gridCol w="824040"/>
              </a:tblGrid>
              <a:tr h="406440"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2200" spc="-1" strike="noStrike">
                          <a:latin typeface="Arial"/>
                        </a:rPr>
                        <a:t>Feature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90000" marR="90000"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2200" spc="-1" strike="noStrike">
                          <a:latin typeface="Arial"/>
                        </a:rPr>
                        <a:t>Unit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90000" marR="90000"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800" spc="-1" strike="noStrike">
                          <a:latin typeface="Arial"/>
                        </a:rPr>
                        <a:t>Trip Report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R w="1440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Count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noFill/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800" spc="-1" strike="noStrike">
                          <a:latin typeface="Arial"/>
                        </a:rPr>
                        <a:t>Length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R w="1440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Miles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noFill/>
                  </a:tcPr>
                </a:tc>
              </a:tr>
              <a:tr h="379440">
                <a:tc>
                  <a:txBody>
                    <a:bodyPr lIns="90000" rIns="90000" tIns="46800" bIns="46800"/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800" spc="-1" strike="noStrike">
                          <a:latin typeface="Arial"/>
                        </a:rPr>
                        <a:t>Starting Elevation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R w="1440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Feet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noFill/>
                  </a:tcPr>
                </a:tc>
              </a:tr>
              <a:tr h="216000">
                <a:tc>
                  <a:txBody>
                    <a:bodyPr lIns="90000" rIns="90000" tIns="46800" bIns="46800"/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800" spc="-1" strike="noStrike">
                          <a:latin typeface="Arial"/>
                        </a:rPr>
                        <a:t>Elevation Gain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R w="1440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Feet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58" dur="indefinite" restart="never" nodeType="tmRoot">
          <p:childTnLst>
            <p:seq>
              <p:cTn id="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225720"/>
            <a:ext cx="9071640" cy="9468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110" spc="-1" strike="noStrike">
                <a:latin typeface="Arial"/>
              </a:rPr>
              <a:t>Categorical Features</a:t>
            </a:r>
            <a:endParaRPr b="0" lang="en-US" sz="3110" spc="-1" strike="noStrike"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504000" y="1326600"/>
            <a:ext cx="4068000" cy="36414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11 Regions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latin typeface="Arial"/>
              </a:rPr>
              <a:t>Unique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7 Fee / Pass types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latin typeface="Arial"/>
              </a:rPr>
              <a:t>Potentially overlapping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14 “Present” Features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latin typeface="Arial"/>
              </a:rPr>
              <a:t>Waterfalls, Coast, Summit view, Dog-friendly, etc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4707000" y="1224720"/>
            <a:ext cx="5495400" cy="366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0" dur="indefinite" restart="never" nodeType="tmRoot">
          <p:childTnLst>
            <p:seq>
              <p:cTn id="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71520" y="1049760"/>
            <a:ext cx="1280160" cy="91440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300" spc="-1" strike="noStrike">
                <a:latin typeface="Arial"/>
              </a:rPr>
              <a:t>Continuo</a:t>
            </a:r>
            <a:r>
              <a:rPr b="0" lang="en-US" sz="1300" spc="-1" strike="noStrike">
                <a:latin typeface="Arial"/>
              </a:rPr>
              <a:t>us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371880" y="3282120"/>
            <a:ext cx="1280160" cy="91440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300" spc="-1" strike="noStrike">
                <a:latin typeface="Arial"/>
              </a:rPr>
              <a:t>Categorical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1851480" y="3282120"/>
            <a:ext cx="1166040" cy="914400"/>
          </a:xfrm>
          <a:custGeom>
            <a:avLst/>
            <a:gdLst/>
            <a:ahLst/>
            <a:rect l="0" t="0" r="r" b="b"/>
            <a:pathLst>
              <a:path w="3241" h="2542">
                <a:moveTo>
                  <a:pt x="810" y="0"/>
                </a:moveTo>
                <a:lnTo>
                  <a:pt x="3240" y="0"/>
                </a:lnTo>
                <a:lnTo>
                  <a:pt x="2430" y="2541"/>
                </a:lnTo>
                <a:lnTo>
                  <a:pt x="0" y="2541"/>
                </a:lnTo>
                <a:lnTo>
                  <a:pt x="810" y="0"/>
                </a:lnTo>
              </a:path>
            </a:pathLst>
          </a:custGeom>
          <a:solidFill>
            <a:srgbClr val="6666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300" spc="-1" strike="noStrike">
                <a:latin typeface="Arial"/>
              </a:rPr>
              <a:t>Encode</a:t>
            </a:r>
            <a:endParaRPr b="0" lang="en-US" sz="1300" spc="-1" strike="noStrike">
              <a:latin typeface="Arial"/>
            </a:endParaRPr>
          </a:p>
        </p:txBody>
      </p:sp>
      <p:cxnSp>
        <p:nvCxnSpPr>
          <p:cNvPr id="126" name="Line 4"/>
          <p:cNvCxnSpPr>
            <a:stCxn id="124" idx="3"/>
            <a:endCxn id="125" idx="5"/>
          </p:cNvCxnSpPr>
          <p:nvPr/>
        </p:nvCxnSpPr>
        <p:spPr>
          <a:xfrm>
            <a:off x="1652040" y="3739320"/>
            <a:ext cx="345600" cy="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sp>
        <p:nvSpPr>
          <p:cNvPr id="127" name="CustomShape 5"/>
          <p:cNvSpPr/>
          <p:nvPr/>
        </p:nvSpPr>
        <p:spPr>
          <a:xfrm>
            <a:off x="1942920" y="1050480"/>
            <a:ext cx="1166040" cy="914400"/>
          </a:xfrm>
          <a:custGeom>
            <a:avLst/>
            <a:gdLst/>
            <a:ahLst/>
            <a:rect l="0" t="0" r="r" b="b"/>
            <a:pathLst>
              <a:path w="3241" h="2542">
                <a:moveTo>
                  <a:pt x="810" y="0"/>
                </a:moveTo>
                <a:lnTo>
                  <a:pt x="3240" y="0"/>
                </a:lnTo>
                <a:lnTo>
                  <a:pt x="2430" y="2541"/>
                </a:lnTo>
                <a:lnTo>
                  <a:pt x="0" y="2541"/>
                </a:lnTo>
                <a:lnTo>
                  <a:pt x="810" y="0"/>
                </a:lnTo>
              </a:path>
            </a:pathLst>
          </a:custGeom>
          <a:solidFill>
            <a:srgbClr val="6666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300" spc="-1" strike="noStrike">
                <a:latin typeface="Arial"/>
              </a:rPr>
              <a:t>Standardize</a:t>
            </a:r>
            <a:endParaRPr b="0" lang="en-US" sz="1300" spc="-1" strike="noStrike">
              <a:latin typeface="Arial"/>
            </a:endParaRPr>
          </a:p>
        </p:txBody>
      </p:sp>
      <p:cxnSp>
        <p:nvCxnSpPr>
          <p:cNvPr id="128" name="Line 6"/>
          <p:cNvCxnSpPr>
            <a:stCxn id="123" idx="3"/>
            <a:endCxn id="127" idx="5"/>
          </p:cNvCxnSpPr>
          <p:nvPr/>
        </p:nvCxnSpPr>
        <p:spPr>
          <a:xfrm>
            <a:off x="1651680" y="1506960"/>
            <a:ext cx="437400" cy="108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grpSp>
        <p:nvGrpSpPr>
          <p:cNvPr id="129" name="Group 7"/>
          <p:cNvGrpSpPr/>
          <p:nvPr/>
        </p:nvGrpSpPr>
        <p:grpSpPr>
          <a:xfrm>
            <a:off x="2480400" y="1964880"/>
            <a:ext cx="2094480" cy="1317240"/>
            <a:chOff x="2480400" y="1964880"/>
            <a:chExt cx="2094480" cy="1317240"/>
          </a:xfrm>
        </p:grpSpPr>
        <p:cxnSp>
          <p:nvCxnSpPr>
            <p:cNvPr id="130" name="Line 8"/>
            <p:cNvCxnSpPr>
              <a:stCxn id="125" idx="0"/>
            </p:cNvCxnSpPr>
            <p:nvPr/>
          </p:nvCxnSpPr>
          <p:spPr>
            <a:xfrm flipV="1">
              <a:off x="2580480" y="2560320"/>
              <a:ext cx="714600" cy="7221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31" name="Line 9"/>
            <p:cNvCxnSpPr/>
            <p:nvPr/>
          </p:nvCxnSpPr>
          <p:spPr>
            <a:xfrm>
              <a:off x="2480400" y="1964880"/>
              <a:ext cx="814680" cy="59580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sp>
          <p:nvSpPr>
            <p:cNvPr id="132" name="CustomShape 10"/>
            <p:cNvSpPr/>
            <p:nvPr/>
          </p:nvSpPr>
          <p:spPr>
            <a:xfrm>
              <a:off x="3294720" y="2103120"/>
              <a:ext cx="1280160" cy="914400"/>
            </a:xfrm>
            <a:prstGeom prst="rect">
              <a:avLst/>
            </a:prstGeom>
            <a:solidFill>
              <a:srgbClr val="729fcf">
                <a:alpha val="56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/>
              <a:r>
                <a:rPr b="0" lang="en-US" sz="1300" spc="-1" strike="noStrike">
                  <a:latin typeface="Arial"/>
                </a:rPr>
                <a:t>Combined</a:t>
              </a:r>
              <a:endParaRPr b="0" lang="en-US" sz="1300" spc="-1" strike="noStrike">
                <a:latin typeface="Arial"/>
              </a:endParaRPr>
            </a:p>
          </p:txBody>
        </p:sp>
      </p:grpSp>
      <p:grpSp>
        <p:nvGrpSpPr>
          <p:cNvPr id="133" name="Group 11"/>
          <p:cNvGrpSpPr/>
          <p:nvPr/>
        </p:nvGrpSpPr>
        <p:grpSpPr>
          <a:xfrm>
            <a:off x="5544720" y="1005840"/>
            <a:ext cx="1972080" cy="3200400"/>
            <a:chOff x="5544720" y="1005840"/>
            <a:chExt cx="1972080" cy="3200400"/>
          </a:xfrm>
        </p:grpSpPr>
        <p:sp>
          <p:nvSpPr>
            <p:cNvPr id="134" name="CustomShape 12"/>
            <p:cNvSpPr/>
            <p:nvPr/>
          </p:nvSpPr>
          <p:spPr>
            <a:xfrm>
              <a:off x="6236640" y="3291840"/>
              <a:ext cx="1280160" cy="914400"/>
            </a:xfrm>
            <a:prstGeom prst="rect">
              <a:avLst/>
            </a:prstGeom>
            <a:solidFill>
              <a:srgbClr val="729fcf">
                <a:alpha val="56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/>
              <a:r>
                <a:rPr b="0" lang="en-US" sz="1300" spc="-1" strike="noStrike">
                  <a:latin typeface="Arial"/>
                </a:rPr>
                <a:t>Testing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135" name="CustomShape 13"/>
            <p:cNvSpPr/>
            <p:nvPr/>
          </p:nvSpPr>
          <p:spPr>
            <a:xfrm>
              <a:off x="6236640" y="1005840"/>
              <a:ext cx="1280160" cy="914400"/>
            </a:xfrm>
            <a:prstGeom prst="rect">
              <a:avLst/>
            </a:prstGeom>
            <a:solidFill>
              <a:srgbClr val="729fcf">
                <a:alpha val="56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/>
              <a:r>
                <a:rPr b="0" lang="en-US" sz="1300" spc="-1" strike="noStrike">
                  <a:latin typeface="Arial"/>
                </a:rPr>
                <a:t>Training</a:t>
              </a:r>
              <a:endParaRPr b="0" lang="en-US" sz="1300" spc="-1" strike="noStrike">
                <a:latin typeface="Arial"/>
              </a:endParaRPr>
            </a:p>
          </p:txBody>
        </p:sp>
        <p:cxnSp>
          <p:nvCxnSpPr>
            <p:cNvPr id="136" name="Line 14"/>
            <p:cNvCxnSpPr>
              <a:endCxn id="135" idx="1"/>
            </p:cNvCxnSpPr>
            <p:nvPr/>
          </p:nvCxnSpPr>
          <p:spPr>
            <a:xfrm flipV="1">
              <a:off x="5544720" y="1463040"/>
              <a:ext cx="692280" cy="59724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137" name="Line 15"/>
            <p:cNvCxnSpPr>
              <a:endCxn id="134" idx="1"/>
            </p:cNvCxnSpPr>
            <p:nvPr/>
          </p:nvCxnSpPr>
          <p:spPr>
            <a:xfrm>
              <a:off x="5648760" y="2993400"/>
              <a:ext cx="588240" cy="75600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</p:grpSp>
      <p:grpSp>
        <p:nvGrpSpPr>
          <p:cNvPr id="138" name="Group 16"/>
          <p:cNvGrpSpPr/>
          <p:nvPr/>
        </p:nvGrpSpPr>
        <p:grpSpPr>
          <a:xfrm>
            <a:off x="7516800" y="1005840"/>
            <a:ext cx="2025360" cy="914400"/>
            <a:chOff x="7516800" y="1005840"/>
            <a:chExt cx="2025360" cy="914400"/>
          </a:xfrm>
        </p:grpSpPr>
        <p:sp>
          <p:nvSpPr>
            <p:cNvPr id="139" name="CustomShape 17"/>
            <p:cNvSpPr/>
            <p:nvPr/>
          </p:nvSpPr>
          <p:spPr>
            <a:xfrm>
              <a:off x="8267760" y="1005840"/>
              <a:ext cx="1274400" cy="914400"/>
            </a:xfrm>
            <a:custGeom>
              <a:avLst/>
              <a:gdLst/>
              <a:ahLst/>
              <a:rect l="0" t="0" r="r" b="b"/>
              <a:pathLst>
                <a:path w="3542" h="2542">
                  <a:moveTo>
                    <a:pt x="885" y="0"/>
                  </a:moveTo>
                  <a:lnTo>
                    <a:pt x="3541" y="0"/>
                  </a:lnTo>
                  <a:lnTo>
                    <a:pt x="2655" y="2541"/>
                  </a:lnTo>
                  <a:lnTo>
                    <a:pt x="0" y="2541"/>
                  </a:lnTo>
                  <a:lnTo>
                    <a:pt x="885" y="0"/>
                  </a:lnTo>
                </a:path>
              </a:pathLst>
            </a:custGeom>
            <a:solidFill>
              <a:srgbClr val="826aaf">
                <a:alpha val="56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/>
              <a:r>
                <a:rPr b="0" lang="en-US" sz="1300" spc="-1" strike="noStrike">
                  <a:latin typeface="Arial"/>
                </a:rPr>
                <a:t>Modeling</a:t>
              </a:r>
              <a:endParaRPr b="0" lang="en-US" sz="1300" spc="-1" strike="noStrike">
                <a:latin typeface="Arial"/>
              </a:endParaRPr>
            </a:p>
          </p:txBody>
        </p:sp>
        <p:cxnSp>
          <p:nvCxnSpPr>
            <p:cNvPr id="140" name="Line 18"/>
            <p:cNvCxnSpPr>
              <a:stCxn id="135" idx="3"/>
              <a:endCxn id="139" idx="5"/>
            </p:cNvCxnSpPr>
            <p:nvPr/>
          </p:nvCxnSpPr>
          <p:spPr>
            <a:xfrm>
              <a:off x="7516800" y="1463040"/>
              <a:ext cx="910440" cy="36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</p:grpSp>
      <p:grpSp>
        <p:nvGrpSpPr>
          <p:cNvPr id="141" name="Group 19"/>
          <p:cNvGrpSpPr/>
          <p:nvPr/>
        </p:nvGrpSpPr>
        <p:grpSpPr>
          <a:xfrm>
            <a:off x="7516800" y="1920240"/>
            <a:ext cx="1920960" cy="2507760"/>
            <a:chOff x="7516800" y="1920240"/>
            <a:chExt cx="1920960" cy="2507760"/>
          </a:xfrm>
        </p:grpSpPr>
        <p:sp>
          <p:nvSpPr>
            <p:cNvPr id="142" name="CustomShape 20"/>
            <p:cNvSpPr/>
            <p:nvPr/>
          </p:nvSpPr>
          <p:spPr>
            <a:xfrm>
              <a:off x="8340480" y="3056400"/>
              <a:ext cx="1097280" cy="1371600"/>
            </a:xfrm>
            <a:prstGeom prst="foldedCorner">
              <a:avLst>
                <a:gd name="adj" fmla="val 12500"/>
              </a:avLst>
            </a:prstGeom>
            <a:solidFill>
              <a:srgbClr val="ed1c24">
                <a:alpha val="56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/>
              <a:r>
                <a:rPr b="0" lang="en-US" sz="1300" spc="-1" strike="noStrike">
                  <a:latin typeface="Arial"/>
                </a:rPr>
                <a:t>Ev</a:t>
              </a:r>
              <a:r>
                <a:rPr b="0" lang="en-US" sz="1300" spc="-1" strike="noStrike">
                  <a:latin typeface="Arial"/>
                </a:rPr>
                <a:t>alu</a:t>
              </a:r>
              <a:r>
                <a:rPr b="0" lang="en-US" sz="1300" spc="-1" strike="noStrike">
                  <a:latin typeface="Arial"/>
                </a:rPr>
                <a:t>ate</a:t>
              </a:r>
              <a:endParaRPr b="0" lang="en-US" sz="1300" spc="-1" strike="noStrike">
                <a:latin typeface="Arial"/>
              </a:endParaRPr>
            </a:p>
          </p:txBody>
        </p:sp>
        <p:cxnSp>
          <p:nvCxnSpPr>
            <p:cNvPr id="143" name="Line 21"/>
            <p:cNvCxnSpPr>
              <a:stCxn id="134" idx="3"/>
              <a:endCxn id="142" idx="1"/>
            </p:cNvCxnSpPr>
            <p:nvPr/>
          </p:nvCxnSpPr>
          <p:spPr>
            <a:xfrm flipV="1">
              <a:off x="7516800" y="3742200"/>
              <a:ext cx="824040" cy="7200"/>
            </a:xfrm>
            <a:prstGeom prst="straightConnector1">
              <a:avLst/>
            </a:prstGeom>
            <a:ln>
              <a:solidFill>
                <a:srgbClr val="000000"/>
              </a:solidFill>
              <a:tailEnd len="med" type="triangle" w="med"/>
            </a:ln>
          </p:spPr>
        </p:cxnSp>
        <p:cxnSp>
          <p:nvCxnSpPr>
            <p:cNvPr id="144" name="Line 22"/>
            <p:cNvCxnSpPr>
              <a:stCxn id="139" idx="4"/>
              <a:endCxn id="142" idx="0"/>
            </p:cNvCxnSpPr>
            <p:nvPr/>
          </p:nvCxnSpPr>
          <p:spPr>
            <a:xfrm flipH="1">
              <a:off x="8889120" y="1920240"/>
              <a:ext cx="16200" cy="1136520"/>
            </a:xfrm>
            <a:prstGeom prst="straightConnector1">
              <a:avLst/>
            </a:prstGeom>
            <a:ln>
              <a:solidFill>
                <a:srgbClr val="000000"/>
              </a:solidFill>
              <a:tailEnd len="med" type="triangle" w="med"/>
            </a:ln>
          </p:spPr>
        </p:cxnSp>
      </p:grpSp>
      <p:grpSp>
        <p:nvGrpSpPr>
          <p:cNvPr id="145" name="Group 23"/>
          <p:cNvGrpSpPr/>
          <p:nvPr/>
        </p:nvGrpSpPr>
        <p:grpSpPr>
          <a:xfrm>
            <a:off x="4574880" y="1956240"/>
            <a:ext cx="1623600" cy="1188720"/>
            <a:chOff x="4574880" y="1956240"/>
            <a:chExt cx="1623600" cy="1188720"/>
          </a:xfrm>
        </p:grpSpPr>
        <p:sp>
          <p:nvSpPr>
            <p:cNvPr id="146" name="CustomShape 24"/>
            <p:cNvSpPr/>
            <p:nvPr/>
          </p:nvSpPr>
          <p:spPr>
            <a:xfrm>
              <a:off x="5009760" y="1956240"/>
              <a:ext cx="1188720" cy="1188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1464" y="4340"/>
                  </a:moveTo>
                  <a:lnTo>
                    <a:pt x="9722" y="1887"/>
                  </a:lnTo>
                  <a:lnTo>
                    <a:pt x="8548" y="6383"/>
                  </a:lnTo>
                  <a:lnTo>
                    <a:pt x="4503" y="3626"/>
                  </a:lnTo>
                  <a:lnTo>
                    <a:pt x="5373" y="7816"/>
                  </a:lnTo>
                  <a:lnTo>
                    <a:pt x="1174" y="8270"/>
                  </a:lnTo>
                  <a:lnTo>
                    <a:pt x="3934" y="11592"/>
                  </a:lnTo>
                  <a:lnTo>
                    <a:pt x="0" y="12875"/>
                  </a:lnTo>
                  <a:lnTo>
                    <a:pt x="3329" y="15372"/>
                  </a:lnTo>
                  <a:lnTo>
                    <a:pt x="1283" y="17824"/>
                  </a:lnTo>
                  <a:lnTo>
                    <a:pt x="4804" y="18239"/>
                  </a:lnTo>
                  <a:lnTo>
                    <a:pt x="4918" y="21600"/>
                  </a:lnTo>
                  <a:lnTo>
                    <a:pt x="7525" y="18125"/>
                  </a:lnTo>
                  <a:lnTo>
                    <a:pt x="8698" y="19712"/>
                  </a:lnTo>
                  <a:lnTo>
                    <a:pt x="9871" y="17371"/>
                  </a:lnTo>
                  <a:lnTo>
                    <a:pt x="11614" y="18844"/>
                  </a:lnTo>
                  <a:lnTo>
                    <a:pt x="12178" y="15937"/>
                  </a:lnTo>
                  <a:lnTo>
                    <a:pt x="14943" y="17371"/>
                  </a:lnTo>
                  <a:lnTo>
                    <a:pt x="14640" y="14348"/>
                  </a:lnTo>
                  <a:lnTo>
                    <a:pt x="18878" y="15632"/>
                  </a:lnTo>
                  <a:lnTo>
                    <a:pt x="16382" y="12311"/>
                  </a:lnTo>
                  <a:lnTo>
                    <a:pt x="18270" y="11292"/>
                  </a:lnTo>
                  <a:lnTo>
                    <a:pt x="16986" y="9404"/>
                  </a:lnTo>
                  <a:lnTo>
                    <a:pt x="21600" y="6646"/>
                  </a:lnTo>
                  <a:lnTo>
                    <a:pt x="16382" y="6533"/>
                  </a:lnTo>
                  <a:lnTo>
                    <a:pt x="18005" y="3172"/>
                  </a:lnTo>
                  <a:lnTo>
                    <a:pt x="14524" y="5778"/>
                  </a:lnTo>
                  <a:lnTo>
                    <a:pt x="14789" y="0"/>
                  </a:lnTo>
                  <a:lnTo>
                    <a:pt x="11464" y="4340"/>
                  </a:lnTo>
                  <a:close/>
                </a:path>
              </a:pathLst>
            </a:custGeom>
            <a:solidFill>
              <a:srgbClr val="fff200">
                <a:alpha val="56000"/>
              </a:srgbClr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/>
              <a:r>
                <a:rPr b="0" lang="en-US" sz="1300" spc="-1" strike="noStrike">
                  <a:latin typeface="Arial"/>
                </a:rPr>
                <a:t>Split!</a:t>
              </a:r>
              <a:endParaRPr b="0" lang="en-US" sz="1300" spc="-1" strike="noStrike">
                <a:latin typeface="Arial"/>
              </a:endParaRPr>
            </a:p>
          </p:txBody>
        </p:sp>
        <p:cxnSp>
          <p:nvCxnSpPr>
            <p:cNvPr id="147" name="Line 25"/>
            <p:cNvCxnSpPr>
              <a:stCxn id="132" idx="3"/>
            </p:cNvCxnSpPr>
            <p:nvPr/>
          </p:nvCxnSpPr>
          <p:spPr>
            <a:xfrm flipV="1">
              <a:off x="4574880" y="2545560"/>
              <a:ext cx="603720" cy="1512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</p:grpSp>
    </p:spTree>
  </p:cSld>
  <p:timing>
    <p:tnLst>
      <p:par>
        <p:cTn id="62" dur="indefinite" restart="never" nodeType="tmRoot">
          <p:childTnLst>
            <p:seq>
              <p:cTn id="63" dur="indefinite" nodeType="mainSeq">
                <p:childTnLst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</TotalTime>
  <Application>LibreOffice/6.0.6.2$Linux_X86_64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2018-10-10T07:29:11Z</dcterms:created>
  <dc:creator/>
  <dc:description/>
  <dc:language>en-US</dc:language>
  <cp:lastModifiedBy/>
  <dcterms:modified xsi:type="dcterms:W3CDTF">2018-10-11T19:37:25Z</dcterms:modified>
  <cp:revision>14</cp:revision>
  <dc:subject/>
  <dc:title/>
</cp:coreProperties>
</file>